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78" r:id="rId4"/>
    <p:sldId id="269" r:id="rId5"/>
    <p:sldId id="256" r:id="rId6"/>
    <p:sldId id="257" r:id="rId7"/>
    <p:sldId id="259" r:id="rId8"/>
    <p:sldId id="260" r:id="rId9"/>
    <p:sldId id="261" r:id="rId10"/>
    <p:sldId id="264" r:id="rId11"/>
    <p:sldId id="266" r:id="rId12"/>
    <p:sldId id="272" r:id="rId13"/>
    <p:sldId id="279" r:id="rId14"/>
    <p:sldId id="270" r:id="rId15"/>
    <p:sldId id="271" r:id="rId16"/>
    <p:sldId id="275" r:id="rId17"/>
    <p:sldId id="273" r:id="rId18"/>
    <p:sldId id="276" r:id="rId19"/>
    <p:sldId id="277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756" y="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Рисунок 6" descr="karanda42 - копия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72400" y="4515967"/>
            <a:ext cx="720080" cy="4737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5516"/>
            <a:ext cx="8229600" cy="8572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95486"/>
            <a:ext cx="8496944" cy="47859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021_w508_h477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3" y="141480"/>
            <a:ext cx="1404949" cy="9909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349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0" name="Рисунок 9" descr="karanda42 - копия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172400" y="4515967"/>
            <a:ext cx="720080" cy="4737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714362"/>
            <a:ext cx="7143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ОТКРЫТЫЙ УРОК РУССКОГО ЯЗЫКА</a:t>
            </a:r>
          </a:p>
          <a:p>
            <a:pPr algn="ctr"/>
            <a:r>
              <a:rPr lang="ru-RU" sz="3200" b="1" dirty="0" smtClean="0"/>
              <a:t>4 КЛАСС</a:t>
            </a:r>
          </a:p>
          <a:p>
            <a:pPr algn="ctr"/>
            <a:r>
              <a:rPr lang="ru-RU" sz="3200" b="1" dirty="0" smtClean="0"/>
              <a:t>ТЕМА : «</a:t>
            </a:r>
            <a:r>
              <a:rPr lang="ru-RU" sz="3200" b="1" dirty="0" smtClean="0">
                <a:solidFill>
                  <a:srgbClr val="FF0000"/>
                </a:solidFill>
              </a:rPr>
              <a:t>СИНТАКСИЧЕСКАЯ РОЛЬ ГЛАГОЛОВ</a:t>
            </a:r>
            <a:r>
              <a:rPr lang="ru-RU" sz="3200" b="1" dirty="0" smtClean="0"/>
              <a:t>»</a:t>
            </a:r>
            <a:endParaRPr lang="ru-RU" sz="3200" b="1" dirty="0"/>
          </a:p>
        </p:txBody>
      </p:sp>
      <p:pic>
        <p:nvPicPr>
          <p:cNvPr id="3" name="Picture 2" descr="http://osvokrugsolone.ucoz.ru/zastavka_navchannj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85932"/>
            <a:ext cx="3295192" cy="3357568"/>
          </a:xfrm>
          <a:prstGeom prst="rect">
            <a:avLst/>
          </a:prstGeom>
          <a:noFill/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86116" y="3643320"/>
            <a:ext cx="4643470" cy="1200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Trebuchet MS" pitchFamily="34" charset="0"/>
              </a:rPr>
              <a:t>Составитель учитель начальных классов высшей категории КГУ «Средняя школа № 3 имени </a:t>
            </a:r>
            <a:r>
              <a:rPr lang="ru-RU" dirty="0" err="1">
                <a:latin typeface="Trebuchet MS" pitchFamily="34" charset="0"/>
              </a:rPr>
              <a:t>Д.Кунаева</a:t>
            </a:r>
            <a:r>
              <a:rPr lang="ru-RU" dirty="0">
                <a:latin typeface="Trebuchet MS" pitchFamily="34" charset="0"/>
              </a:rPr>
              <a:t>»</a:t>
            </a:r>
          </a:p>
          <a:p>
            <a:r>
              <a:rPr lang="ru-RU" dirty="0" err="1">
                <a:latin typeface="Trebuchet MS" pitchFamily="34" charset="0"/>
              </a:rPr>
              <a:t>Андраханова</a:t>
            </a:r>
            <a:r>
              <a:rPr lang="ru-RU" dirty="0">
                <a:latin typeface="Trebuchet MS" pitchFamily="34" charset="0"/>
              </a:rPr>
              <a:t> Т.Ю.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71739" y="588169"/>
            <a:ext cx="3743335" cy="48338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sz="4500" b="1" dirty="0">
                <a:solidFill>
                  <a:schemeClr val="tx1"/>
                </a:solidFill>
              </a:rPr>
              <a:t>УВИД…Т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08685" y="3589735"/>
            <a:ext cx="3086100" cy="4405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sz="4500" b="1" dirty="0">
                <a:solidFill>
                  <a:schemeClr val="tx1"/>
                </a:solidFill>
              </a:rPr>
              <a:t>ПЛАВА…Т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26531" y="2863454"/>
            <a:ext cx="3274229" cy="49411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sz="4500" b="1" dirty="0">
                <a:solidFill>
                  <a:schemeClr val="tx1"/>
                </a:solidFill>
              </a:rPr>
              <a:t>ЗАВЕРТ…Т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71775" y="2119313"/>
            <a:ext cx="3159919" cy="457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sz="4500" b="1" dirty="0">
                <a:solidFill>
                  <a:schemeClr val="tx1"/>
                </a:solidFill>
              </a:rPr>
              <a:t>ПОБРЕ…Т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40806" y="1327547"/>
            <a:ext cx="3363516" cy="5048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sz="4500" b="1" dirty="0">
                <a:solidFill>
                  <a:schemeClr val="tx1"/>
                </a:solidFill>
              </a:rPr>
              <a:t>ОТВЕЧА…Т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26531" y="4317206"/>
            <a:ext cx="3533775" cy="43934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sz="4500" b="1" dirty="0">
                <a:solidFill>
                  <a:schemeClr val="tx1"/>
                </a:solidFill>
              </a:rPr>
              <a:t>ПОДБРОС…Т</a:t>
            </a:r>
          </a:p>
        </p:txBody>
      </p:sp>
      <p:sp>
        <p:nvSpPr>
          <p:cNvPr id="10248" name="TextBox 8"/>
          <p:cNvSpPr txBox="1">
            <a:spLocks noChangeArrowheads="1"/>
          </p:cNvSpPr>
          <p:nvPr/>
        </p:nvSpPr>
        <p:spPr bwMode="auto">
          <a:xfrm>
            <a:off x="642910" y="3286130"/>
            <a:ext cx="132278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ru-RU" sz="4500" b="1" dirty="0">
                <a:solidFill>
                  <a:srgbClr val="C00000"/>
                </a:solidFill>
                <a:latin typeface="Trebuchet MS" pitchFamily="34" charset="0"/>
              </a:rPr>
              <a:t>-ИТ</a:t>
            </a:r>
          </a:p>
        </p:txBody>
      </p:sp>
      <p:sp>
        <p:nvSpPr>
          <p:cNvPr id="10249" name="TextBox 9"/>
          <p:cNvSpPr txBox="1">
            <a:spLocks noChangeArrowheads="1"/>
          </p:cNvSpPr>
          <p:nvPr/>
        </p:nvSpPr>
        <p:spPr bwMode="auto">
          <a:xfrm>
            <a:off x="6929454" y="3286130"/>
            <a:ext cx="120729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ru-RU" sz="4500" b="1" dirty="0">
                <a:solidFill>
                  <a:srgbClr val="C00000"/>
                </a:solidFill>
                <a:latin typeface="Trebuchet MS" pitchFamily="34" charset="0"/>
              </a:rPr>
              <a:t>-ЕТ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7037E-7 L -0.25755 0.067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78" y="3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55034E-6 L 0.31094 -0.073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43422E-6 L 0.31545 -0.0966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" y="-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85185E-6 L -0.28268 -0.2432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41" y="-12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72946E-6 L 0.31545 -0.2269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" y="-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44444E-6 L -0.27982 -0.378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97" y="-18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14428"/>
            <a:ext cx="4286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ВПЕРЁД! К НОВЫМ ЗНАНИЯМ!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://gifzona.ru/i/ball/3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5" y="831882"/>
            <a:ext cx="3839261" cy="3538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16" y="428610"/>
            <a:ext cx="842968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Кто много вид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ит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II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спр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искл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слыш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ит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II </a:t>
            </a:r>
            <a:r>
              <a:rPr lang="ru-RU" sz="4400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спр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искл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sz="44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тот много зна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ет 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ru-RU" sz="4400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спр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sz="44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Умный человек зря слов не трат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ит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II </a:t>
            </a:r>
            <a:r>
              <a:rPr lang="ru-RU" sz="4400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спр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искл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sz="44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Правда в воде не горит,  и в воде не тон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ет 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ru-RU" sz="4400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спр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sz="44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0"/>
            <a:ext cx="5572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САМОПРОВЕРКА 2 УРОВЕНЬ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142858"/>
            <a:ext cx="3214710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ГЛАГОЛ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642924"/>
            <a:ext cx="321471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ЧАСТЬ РЕЧИ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642924"/>
            <a:ext cx="321471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ДЕЙСТВИЕ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071552"/>
            <a:ext cx="607223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ЧТО ДЕЛАТЬ? ЧТО СДЕЛАТЬ?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>
            <a:stCxn id="2" idx="2"/>
            <a:endCxn id="3" idx="3"/>
          </p:cNvCxnSpPr>
          <p:nvPr/>
        </p:nvCxnSpPr>
        <p:spPr>
          <a:xfrm rot="5400000">
            <a:off x="3982637" y="375032"/>
            <a:ext cx="285752" cy="535785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4179887" y="820723"/>
            <a:ext cx="642148" cy="798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4" idx="1"/>
          </p:cNvCxnSpPr>
          <p:nvPr/>
        </p:nvCxnSpPr>
        <p:spPr>
          <a:xfrm>
            <a:off x="4607720" y="500048"/>
            <a:ext cx="678660" cy="285752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643042" y="1500180"/>
            <a:ext cx="564360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ГРАММАТИЧЕСКИЕ ПРИЗНАКИ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2071684"/>
            <a:ext cx="321471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ПОСТОЯННЫЕ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214942" y="2071684"/>
            <a:ext cx="321471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НЕПОСТОЯННЫЕ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8596" y="2643188"/>
            <a:ext cx="1143008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ВИД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14480" y="2643188"/>
            <a:ext cx="2428892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СПРЯЖЕНИЕ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 flipV="1">
            <a:off x="3714744" y="1857370"/>
            <a:ext cx="573092" cy="392910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500562" y="1857370"/>
            <a:ext cx="641354" cy="464347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 flipV="1">
            <a:off x="785786" y="2357436"/>
            <a:ext cx="930282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071670" y="2357436"/>
            <a:ext cx="641354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4643438" y="2643188"/>
            <a:ext cx="1357322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ЧИСЛО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858148" y="2571750"/>
            <a:ext cx="1143040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ЛИЦО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286512" y="2643188"/>
            <a:ext cx="1428760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ВРЕМЯ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7429520" y="2357436"/>
            <a:ext cx="641354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 flipV="1">
            <a:off x="5572132" y="2357436"/>
            <a:ext cx="500066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6644496" y="2499518"/>
            <a:ext cx="285752" cy="1588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1643042" y="3143254"/>
            <a:ext cx="564360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СИНТАКСИЧЕСКАЯ РОЛЬ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7158" y="3643320"/>
            <a:ext cx="2857520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ГЛАВНЫЕ ЧЛЕНЫ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714876" y="3643320"/>
            <a:ext cx="3929090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ВТОРОСТЕПЕННЫЕ ЧЛЕНЫ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57158" y="4143386"/>
            <a:ext cx="1857388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ПОДЛЕЖАЩЕЕ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571604" y="4643452"/>
            <a:ext cx="1571636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СКАЗУЕМОЕ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61" name="Прямая со стрелкой 60"/>
          <p:cNvCxnSpPr/>
          <p:nvPr/>
        </p:nvCxnSpPr>
        <p:spPr>
          <a:xfrm rot="10800000" flipV="1">
            <a:off x="1714480" y="4000510"/>
            <a:ext cx="428628" cy="178596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rot="16200000" flipH="1">
            <a:off x="2071670" y="4214824"/>
            <a:ext cx="642942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3786182" y="4143386"/>
            <a:ext cx="1928826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ДОПОЛНЕНИЕ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786578" y="4143386"/>
            <a:ext cx="1928826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ОПРЕДЕЛЕНИЕ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5643570" y="4643452"/>
            <a:ext cx="2357454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ОБСТОЯТЕЛЬСТВО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68" name="Прямая со стрелкой 67"/>
          <p:cNvCxnSpPr/>
          <p:nvPr/>
        </p:nvCxnSpPr>
        <p:spPr>
          <a:xfrm rot="10800000" flipV="1">
            <a:off x="5715008" y="4000510"/>
            <a:ext cx="428628" cy="178596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6215074" y="4000510"/>
            <a:ext cx="571504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rot="5400000">
            <a:off x="5894397" y="4321187"/>
            <a:ext cx="642942" cy="1588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rot="10800000" flipV="1">
            <a:off x="3286116" y="3500444"/>
            <a:ext cx="500066" cy="428628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endCxn id="38" idx="1"/>
          </p:cNvCxnSpPr>
          <p:nvPr/>
        </p:nvCxnSpPr>
        <p:spPr>
          <a:xfrm>
            <a:off x="4071934" y="3500444"/>
            <a:ext cx="642942" cy="321471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500048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СОСТАВЬТЕ ПРЕДЛОЖЕНИЕ ПО СХЕМЕ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000246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 ГДЕ?    ЧТО ДЕЛАЮТ?    КАКИЕ?     КТО?</a:t>
            </a:r>
            <a:endParaRPr lang="ru-RU" sz="4000" b="1" dirty="0"/>
          </a:p>
        </p:txBody>
      </p:sp>
      <p:pic>
        <p:nvPicPr>
          <p:cNvPr id="13315" name="Picture 3" descr="C:\Users\user\Desktop\41.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928940"/>
            <a:ext cx="213479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2066" y="1643056"/>
            <a:ext cx="35004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ГЛАГОЛ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785932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ЧАСТЬ РЕЧИ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3214692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ЧЛЕН ПРЕДЛОЖЕНИЯ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3643320"/>
            <a:ext cx="385765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</a:rPr>
              <a:t>СКАЗУЕМОЕ</a:t>
            </a:r>
            <a:endParaRPr lang="ru-RU" sz="5500" b="1" i="1" dirty="0">
              <a:solidFill>
                <a:srgbClr val="C0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429388" y="2643188"/>
            <a:ext cx="50006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85918" y="428610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РОЛЬ ГЛАГОЛА В ПРЕДЛОЖЕНИИ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85866"/>
            <a:ext cx="4143404" cy="595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Calibri"/>
                <a:cs typeface="Arial"/>
              </a:rPr>
              <a:t>У работящего в руках </a:t>
            </a:r>
            <a:endParaRPr lang="ru-RU" sz="2400" b="1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071684"/>
            <a:ext cx="4143404" cy="595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ea typeface="Calibri"/>
                <a:cs typeface="Times New Roman"/>
              </a:rPr>
              <a:t>Под лежачий камень </a:t>
            </a:r>
            <a:endParaRPr lang="ru-RU" sz="2400" b="1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000378"/>
            <a:ext cx="4429156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Calibri"/>
                <a:cs typeface="Arial"/>
              </a:rPr>
              <a:t>К большому терпенью </a:t>
            </a:r>
            <a:endParaRPr lang="ru-RU" sz="2400" b="1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929072"/>
            <a:ext cx="2357454" cy="595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Calibri"/>
                <a:cs typeface="Arial"/>
              </a:rPr>
              <a:t>Учиться</a:t>
            </a:r>
            <a:endParaRPr lang="ru-RU" sz="2400" b="1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1357304"/>
            <a:ext cx="3500462" cy="595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ea typeface="Calibri"/>
                <a:cs typeface="Times New Roman"/>
              </a:rPr>
              <a:t>вода не затечёт.</a:t>
            </a:r>
            <a:endParaRPr lang="ru-RU" sz="2400" b="1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2143122"/>
            <a:ext cx="35004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Calibri"/>
                <a:cs typeface="Arial"/>
              </a:rPr>
              <a:t>придёт и уменье.</a:t>
            </a:r>
            <a:endParaRPr lang="ru-RU" sz="2400" b="1" dirty="0"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3000378"/>
            <a:ext cx="3571900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Calibri"/>
                <a:cs typeface="Arial"/>
              </a:rPr>
              <a:t>дело огнём горит.</a:t>
            </a:r>
            <a:endParaRPr lang="ru-RU" sz="3200" b="1" dirty="0"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3929072"/>
            <a:ext cx="364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ea typeface="Calibri"/>
                <a:cs typeface="Arial"/>
              </a:rPr>
              <a:t>всегда пригодится.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28794" y="357172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Проверь себя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2829E-6 L 2.5E-6 0.14021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1174 L 0.00608 0.160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86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89 -0.00679 L 0.00416 -0.338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-1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28" y="1214428"/>
            <a:ext cx="35004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ГЛАГОЛ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357304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ЧАСТЬ РЕЧИ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3214692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ЧЛЕН ПРЕДЛОЖЕНИЯ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14876" y="3214692"/>
            <a:ext cx="4214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СКАЗУЕМОЕ</a:t>
            </a:r>
          </a:p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ПОДЛЕЖАЩЕЕ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357950" y="2000246"/>
            <a:ext cx="50006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85918" y="428610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РОЛЬ ГЛАГОЛА В ПРЕДЛОЖЕНИИ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357172"/>
            <a:ext cx="607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Взаимопроверка теста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1428742"/>
            <a:ext cx="12858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4000" b="1" dirty="0" smtClean="0"/>
              <a:t>В</a:t>
            </a:r>
          </a:p>
          <a:p>
            <a:pPr marL="342900" indent="-342900">
              <a:buAutoNum type="arabicParenR"/>
            </a:pPr>
            <a:r>
              <a:rPr lang="ru-RU" sz="4000" b="1" dirty="0" smtClean="0"/>
              <a:t>Б</a:t>
            </a:r>
          </a:p>
          <a:p>
            <a:pPr marL="342900" indent="-342900">
              <a:buAutoNum type="arabicParenR"/>
            </a:pPr>
            <a:r>
              <a:rPr lang="ru-RU" sz="4000" b="1" dirty="0" smtClean="0"/>
              <a:t>В</a:t>
            </a:r>
          </a:p>
          <a:p>
            <a:pPr marL="342900" indent="-342900">
              <a:buAutoNum type="arabicParenR"/>
            </a:pPr>
            <a:r>
              <a:rPr lang="ru-RU" sz="4000" b="1" dirty="0" smtClean="0"/>
              <a:t>А</a:t>
            </a:r>
          </a:p>
          <a:p>
            <a:pPr marL="342900" indent="-342900">
              <a:buAutoNum type="arabicParenR"/>
            </a:pPr>
            <a:r>
              <a:rPr lang="ru-RU" sz="4000" b="1" dirty="0" smtClean="0"/>
              <a:t>Б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86248" y="1571618"/>
            <a:ext cx="45720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«5» – без ошибок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«4» – 1 ошибка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«3» – 2 ошибки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«2» – 3 и более ошибок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571618"/>
            <a:ext cx="8429684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300" b="1" dirty="0" smtClean="0"/>
              <a:t>Лениться, расстроиться, затрудняться, понять, осознать, выучить, сомневаться, вспомнить, убедиться, трудиться, рассуждать, волноваться, забыть.</a:t>
            </a:r>
            <a:endParaRPr lang="ru-RU" sz="43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14480" y="285734"/>
            <a:ext cx="592935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Оцени свою работу на уроке 3 глаголами</a:t>
            </a:r>
          </a:p>
          <a:p>
            <a:endParaRPr lang="ru-RU" dirty="0" smtClean="0"/>
          </a:p>
          <a:p>
            <a:r>
              <a:rPr lang="ru-RU" sz="4000" b="1" dirty="0" smtClean="0">
                <a:solidFill>
                  <a:srgbClr val="7030A0"/>
                </a:solidFill>
              </a:rPr>
              <a:t>На уроке Я ….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285734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МИНУТКА ЧИСТОПИСАНИЯ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642924"/>
            <a:ext cx="12144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err="1" smtClean="0">
                <a:latin typeface="Propisi" pitchFamily="2" charset="0"/>
              </a:rPr>
              <a:t>ая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642924"/>
            <a:ext cx="12144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Propisi" pitchFamily="2" charset="0"/>
              </a:rPr>
              <a:t>и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642924"/>
            <a:ext cx="12144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err="1" smtClean="0">
                <a:latin typeface="Propisi" pitchFamily="2" charset="0"/>
              </a:rPr>
              <a:t>ет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642924"/>
            <a:ext cx="12144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err="1" smtClean="0">
                <a:latin typeface="Propisi" pitchFamily="2" charset="0"/>
              </a:rPr>
              <a:t>ое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72198" y="642924"/>
            <a:ext cx="12144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err="1" smtClean="0">
                <a:latin typeface="Propisi" pitchFamily="2" charset="0"/>
              </a:rPr>
              <a:t>ы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2330" y="642924"/>
            <a:ext cx="16430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Propisi" pitchFamily="2" charset="0"/>
              </a:rPr>
              <a:t>ешь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2214560"/>
            <a:ext cx="12144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err="1" smtClean="0">
                <a:latin typeface="Propisi" pitchFamily="2" charset="0"/>
              </a:rPr>
              <a:t>ый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8860" y="2214560"/>
            <a:ext cx="12144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Propisi" pitchFamily="2" charset="0"/>
              </a:rPr>
              <a:t>ем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496" y="2214560"/>
            <a:ext cx="12144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Propisi" pitchFamily="2" charset="0"/>
              </a:rPr>
              <a:t>ее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4942" y="2214560"/>
            <a:ext cx="12144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Propisi" pitchFamily="2" charset="0"/>
              </a:rPr>
              <a:t>а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7950" y="2214560"/>
            <a:ext cx="15001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err="1" smtClean="0">
                <a:latin typeface="Propisi" pitchFamily="2" charset="0"/>
              </a:rPr>
              <a:t>ит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10" y="3500444"/>
            <a:ext cx="15001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Propisi" pitchFamily="2" charset="0"/>
              </a:rPr>
              <a:t>его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3108" y="3500444"/>
            <a:ext cx="1428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Propisi" pitchFamily="2" charset="0"/>
              </a:rPr>
              <a:t>им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9058" y="3500444"/>
            <a:ext cx="17859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Propisi" pitchFamily="2" charset="0"/>
              </a:rPr>
              <a:t>ишь</a:t>
            </a:r>
            <a:endParaRPr lang="ru-RU" sz="8800" b="1" dirty="0">
              <a:latin typeface="Propisi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15074" y="3500444"/>
            <a:ext cx="12144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err="1" smtClean="0">
                <a:latin typeface="Propisi" pitchFamily="2" charset="0"/>
              </a:rPr>
              <a:t>ий</a:t>
            </a:r>
            <a:endParaRPr lang="ru-RU" sz="8800" b="1" dirty="0">
              <a:latin typeface="Propisi" pitchFamily="2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28596" y="1714494"/>
            <a:ext cx="8358246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8596" y="3286130"/>
            <a:ext cx="8358246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28596" y="4572014"/>
            <a:ext cx="8358246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3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142858"/>
            <a:ext cx="3214710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ГЛАГОЛ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642924"/>
            <a:ext cx="321471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ЧАСТЬ РЕЧИ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642924"/>
            <a:ext cx="321471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ДЕЙСТВИЕ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071552"/>
            <a:ext cx="607223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ЧТО ДЕЛАТЬ? ЧТО СДЕЛАТЬ?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>
            <a:stCxn id="2" idx="2"/>
            <a:endCxn id="3" idx="3"/>
          </p:cNvCxnSpPr>
          <p:nvPr/>
        </p:nvCxnSpPr>
        <p:spPr>
          <a:xfrm rot="5400000">
            <a:off x="3982637" y="375032"/>
            <a:ext cx="285752" cy="535785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4179887" y="820723"/>
            <a:ext cx="642148" cy="798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4" idx="1"/>
          </p:cNvCxnSpPr>
          <p:nvPr/>
        </p:nvCxnSpPr>
        <p:spPr>
          <a:xfrm>
            <a:off x="4607720" y="500048"/>
            <a:ext cx="678660" cy="285752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643042" y="1500180"/>
            <a:ext cx="564360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ГРАММАТИЧЕСКИЕ ПРИЗНАКИ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2071684"/>
            <a:ext cx="321471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ПОСТОЯННЫЕ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214942" y="2071684"/>
            <a:ext cx="321471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НЕПОСТОЯННЫЕ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8596" y="2643188"/>
            <a:ext cx="1143008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ВИД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14480" y="2643188"/>
            <a:ext cx="2428892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СПРЯЖЕНИЕ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 flipV="1">
            <a:off x="3714744" y="1857370"/>
            <a:ext cx="573092" cy="392910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500562" y="1857370"/>
            <a:ext cx="641354" cy="464347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 flipV="1">
            <a:off x="785786" y="2357436"/>
            <a:ext cx="930282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071670" y="2357436"/>
            <a:ext cx="641354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4643438" y="2643188"/>
            <a:ext cx="1357322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ЧИСЛО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858148" y="2571750"/>
            <a:ext cx="1143040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ЛИЦО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286512" y="2643188"/>
            <a:ext cx="1428760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ВРЕМЯ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7429520" y="2357436"/>
            <a:ext cx="641354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 flipV="1">
            <a:off x="5572132" y="2357436"/>
            <a:ext cx="500066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6644496" y="2499518"/>
            <a:ext cx="285752" cy="1588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1643042" y="3143254"/>
            <a:ext cx="564360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СИНТАКСИЧЕСКАЯ РОЛЬ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7158" y="3643320"/>
            <a:ext cx="2857520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ГЛАВНЫЕ ЧЛЕНЫ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714876" y="3643320"/>
            <a:ext cx="3929090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ВТОРОСТЕПЕННЫЕ ЧЛЕНЫ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57158" y="4143386"/>
            <a:ext cx="1857388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ПОДЛЕЖАЩЕЕ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571604" y="4643452"/>
            <a:ext cx="1571636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СКАЗУЕМОЕ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61" name="Прямая со стрелкой 60"/>
          <p:cNvCxnSpPr/>
          <p:nvPr/>
        </p:nvCxnSpPr>
        <p:spPr>
          <a:xfrm rot="10800000" flipV="1">
            <a:off x="1714480" y="4000510"/>
            <a:ext cx="428628" cy="178596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rot="16200000" flipH="1">
            <a:off x="2071670" y="4214824"/>
            <a:ext cx="642942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3786182" y="4143386"/>
            <a:ext cx="1928826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ДОПОЛНЕНИЕ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786578" y="4143386"/>
            <a:ext cx="1928826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ОПРЕДЕЛЕНИЕ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5643570" y="4643452"/>
            <a:ext cx="2357454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ОБСТОЯТЕЛЬСТВО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68" name="Прямая со стрелкой 67"/>
          <p:cNvCxnSpPr/>
          <p:nvPr/>
        </p:nvCxnSpPr>
        <p:spPr>
          <a:xfrm rot="10800000" flipV="1">
            <a:off x="5715008" y="4000510"/>
            <a:ext cx="428628" cy="178596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6215074" y="4000510"/>
            <a:ext cx="571504" cy="214314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rot="5400000">
            <a:off x="5894397" y="4321187"/>
            <a:ext cx="642942" cy="1588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rot="10800000" flipV="1">
            <a:off x="3286116" y="3500444"/>
            <a:ext cx="500066" cy="428628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endCxn id="38" idx="1"/>
          </p:cNvCxnSpPr>
          <p:nvPr/>
        </p:nvCxnSpPr>
        <p:spPr>
          <a:xfrm>
            <a:off x="4071934" y="3500444"/>
            <a:ext cx="642942" cy="321471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36" grpId="0" animBg="1"/>
      <p:bldP spid="37" grpId="0" animBg="1"/>
      <p:bldP spid="38" grpId="0" animBg="1"/>
      <p:bldP spid="41" grpId="0" animBg="1"/>
      <p:bldP spid="42" grpId="0" animBg="1"/>
      <p:bldP spid="65" grpId="0" animBg="1"/>
      <p:bldP spid="66" grpId="0" animBg="1"/>
      <p:bldP spid="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428610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Словарная работа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357304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Д…ЖУРНЫЙ</a:t>
            </a:r>
            <a:endParaRPr lang="ru-RU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1357304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500312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Р…БОТА</a:t>
            </a:r>
            <a:endParaRPr lang="ru-RU" sz="5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3714758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Р…СУНОК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2500312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3643320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472" y="1357304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ДЕЖУРИТЬ</a:t>
            </a:r>
            <a:endParaRPr lang="ru-RU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43472" y="2500312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РАБОТАТЬ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43472" y="3643320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РИСОВАТЬ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72396" y="285735"/>
            <a:ext cx="1000132" cy="221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800" dirty="0" smtClean="0">
                <a:solidFill>
                  <a:srgbClr val="FF0000"/>
                </a:solidFill>
              </a:rPr>
              <a:t>^</a:t>
            </a:r>
            <a:endParaRPr lang="ru-RU" sz="138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86644" y="1571618"/>
            <a:ext cx="1000132" cy="221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800" dirty="0" smtClean="0">
                <a:solidFill>
                  <a:srgbClr val="FF0000"/>
                </a:solidFill>
              </a:rPr>
              <a:t>^</a:t>
            </a:r>
            <a:endParaRPr lang="ru-RU" sz="138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00958" y="2643188"/>
            <a:ext cx="1000132" cy="221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800" dirty="0" smtClean="0">
                <a:solidFill>
                  <a:srgbClr val="FF0000"/>
                </a:solidFill>
              </a:rPr>
              <a:t>^</a:t>
            </a:r>
            <a:endParaRPr lang="ru-RU" sz="13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597" y="1428742"/>
            <a:ext cx="5929354" cy="174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dirty="0">
                <a:latin typeface="Trebuchet MS" pitchFamily="34" charset="0"/>
              </a:rPr>
              <a:t>Тренажёр по теме «</a:t>
            </a:r>
            <a:r>
              <a:rPr lang="ru-RU" sz="5400" b="1" i="1" dirty="0">
                <a:solidFill>
                  <a:srgbClr val="FF0000"/>
                </a:solidFill>
                <a:latin typeface="Trebuchet MS" pitchFamily="34" charset="0"/>
              </a:rPr>
              <a:t>Глагол</a:t>
            </a:r>
            <a:r>
              <a:rPr lang="ru-RU" sz="5400" dirty="0">
                <a:latin typeface="Trebuchet MS" pitchFamily="34" charset="0"/>
              </a:rPr>
              <a:t>»</a:t>
            </a:r>
          </a:p>
        </p:txBody>
      </p:sp>
      <p:pic>
        <p:nvPicPr>
          <p:cNvPr id="8194" name="Picture 2" descr="http://osvokrugsolone.ucoz.ru/zastavka_navchannj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143504" y="857238"/>
            <a:ext cx="3764138" cy="3835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643042" y="214296"/>
            <a:ext cx="6555581" cy="105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ru-RU" sz="3200" b="1" dirty="0">
                <a:latin typeface="Trebuchet MS" pitchFamily="34" charset="0"/>
              </a:rPr>
              <a:t>Выбери глаголы </a:t>
            </a:r>
            <a:r>
              <a:rPr lang="ru-RU" sz="3200" b="1" dirty="0">
                <a:solidFill>
                  <a:srgbClr val="FF0000"/>
                </a:solidFill>
                <a:latin typeface="Trebuchet MS" pitchFamily="34" charset="0"/>
              </a:rPr>
              <a:t>будущего</a:t>
            </a:r>
            <a:r>
              <a:rPr lang="ru-RU" sz="3200" b="1" dirty="0">
                <a:latin typeface="Trebuchet MS" pitchFamily="34" charset="0"/>
              </a:rPr>
              <a:t> времени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4348" y="1714494"/>
            <a:ext cx="2628887" cy="87153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sz="4500" b="1" dirty="0">
                <a:solidFill>
                  <a:schemeClr val="tx1"/>
                </a:solidFill>
              </a:rPr>
              <a:t>СКАЖЕТ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43372" y="1714494"/>
            <a:ext cx="4637484" cy="8810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sz="4500" b="1" dirty="0">
                <a:solidFill>
                  <a:schemeClr val="tx1"/>
                </a:solidFill>
              </a:rPr>
              <a:t>БУДУТ ПРЫГАТЬ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3357568"/>
            <a:ext cx="3175397" cy="88225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sz="4500" b="1" dirty="0">
                <a:solidFill>
                  <a:schemeClr val="tx1"/>
                </a:solidFill>
              </a:rPr>
              <a:t>ПОЛИВАЕТ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6314" y="3357568"/>
            <a:ext cx="3534966" cy="8810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sz="4500" b="1" dirty="0">
                <a:solidFill>
                  <a:schemeClr val="tx1"/>
                </a:solidFill>
              </a:rPr>
              <a:t>РАСКОЛОЛ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928794" y="214296"/>
            <a:ext cx="7054448" cy="105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3200" b="1" dirty="0">
                <a:latin typeface="Trebuchet MS" pitchFamily="34" charset="0"/>
              </a:rPr>
              <a:t>Выбери глаголы </a:t>
            </a:r>
            <a:r>
              <a:rPr lang="ru-RU" sz="3200" b="1" dirty="0">
                <a:solidFill>
                  <a:srgbClr val="FF0000"/>
                </a:solidFill>
                <a:latin typeface="Trebuchet MS" pitchFamily="34" charset="0"/>
              </a:rPr>
              <a:t>несовершенного </a:t>
            </a:r>
            <a:r>
              <a:rPr lang="ru-RU" sz="3200" b="1" dirty="0">
                <a:latin typeface="Trebuchet MS" pitchFamily="34" charset="0"/>
              </a:rPr>
              <a:t>вида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1714494"/>
            <a:ext cx="264320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ПОВЕРИТ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3438" y="1714494"/>
            <a:ext cx="3571900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КРАСИТ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34" y="2857502"/>
            <a:ext cx="3143272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ЗАМЕЧАЕТ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43438" y="2857502"/>
            <a:ext cx="3857652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РАЗГЛЯДЫВАЛ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488" y="3929072"/>
            <a:ext cx="300039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СПРЫГНУЛ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643042" y="285734"/>
            <a:ext cx="7000924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ru-RU" sz="2700" b="1" dirty="0">
                <a:latin typeface="Trebuchet MS" pitchFamily="34" charset="0"/>
              </a:rPr>
              <a:t>Выбери глаголы </a:t>
            </a:r>
            <a:r>
              <a:rPr lang="ru-RU" sz="2700" b="1" dirty="0">
                <a:solidFill>
                  <a:srgbClr val="FF0000"/>
                </a:solidFill>
                <a:latin typeface="Trebuchet MS" pitchFamily="34" charset="0"/>
              </a:rPr>
              <a:t>первого </a:t>
            </a:r>
            <a:r>
              <a:rPr lang="ru-RU" sz="2700" b="1" dirty="0">
                <a:latin typeface="Trebuchet MS" pitchFamily="34" charset="0"/>
              </a:rPr>
              <a:t>спряжения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1500180"/>
            <a:ext cx="307183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СЕЯТЬ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3438" y="1571618"/>
            <a:ext cx="307183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БЕЛИТЬ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2786064"/>
            <a:ext cx="307183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ЗАМЕТИТЬ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4876" y="2786064"/>
            <a:ext cx="307183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ИСКАТЬ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43174" y="3929072"/>
            <a:ext cx="307183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КОЛОТЬ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28596" y="1500180"/>
            <a:ext cx="4000528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РАССМОТРЕТЬ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57818" y="1571618"/>
            <a:ext cx="307183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ПОБРИТЬ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2786064"/>
            <a:ext cx="307183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УДЕРЖАТЬ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4876" y="2786064"/>
            <a:ext cx="307183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ОТОГНАТЬ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43174" y="3929072"/>
            <a:ext cx="307183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ОТБЕЖАТЬ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1714480" y="142858"/>
            <a:ext cx="68580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latin typeface="Trebuchet MS" pitchFamily="34" charset="0"/>
              </a:rPr>
              <a:t>Выбери глаголы –исключения </a:t>
            </a:r>
            <a:r>
              <a:rPr lang="ru-RU" sz="3600" b="1" dirty="0">
                <a:solidFill>
                  <a:srgbClr val="C00000"/>
                </a:solidFill>
                <a:latin typeface="Trebuchet MS" pitchFamily="34" charset="0"/>
              </a:rPr>
              <a:t>второго</a:t>
            </a:r>
            <a:r>
              <a:rPr lang="ru-RU" sz="3600" b="1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ru-RU" sz="3600" b="1" dirty="0">
                <a:latin typeface="Trebuchet MS" pitchFamily="34" charset="0"/>
              </a:rPr>
              <a:t>спряжения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theme/theme1.xml><?xml version="1.0" encoding="utf-8"?>
<a:theme xmlns:a="http://schemas.openxmlformats.org/drawingml/2006/main" name="Линейк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Линейка1</Template>
  <TotalTime>155</TotalTime>
  <Words>371</Words>
  <Application>Microsoft Office PowerPoint</Application>
  <PresentationFormat>Экран (16:9)</PresentationFormat>
  <Paragraphs>147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Propisi</vt:lpstr>
      <vt:lpstr>Times New Roman</vt:lpstr>
      <vt:lpstr>Trebuchet MS</vt:lpstr>
      <vt:lpstr>Линейка1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18</cp:revision>
  <dcterms:created xsi:type="dcterms:W3CDTF">2015-02-27T12:21:45Z</dcterms:created>
  <dcterms:modified xsi:type="dcterms:W3CDTF">2016-01-28T05:25:31Z</dcterms:modified>
</cp:coreProperties>
</file>